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8" r:id="rId4"/>
    <p:sldId id="259" r:id="rId5"/>
    <p:sldId id="260" r:id="rId6"/>
    <p:sldId id="261" r:id="rId7"/>
    <p:sldId id="262" r:id="rId8"/>
    <p:sldId id="263" r:id="rId9"/>
    <p:sldId id="264" r:id="rId10"/>
    <p:sldId id="265" r:id="rId11"/>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tableStyles" Target="tableStyles.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 name=""/>
        <p:cNvGrpSpPr/>
        <p:nvPr/>
      </p:nvGrpSpPr>
      <p:grpSpPr>
        <a:xfrm>
          <a:off x="0" y="0"/>
          <a:ext cx="0" cy="0"/>
          <a:chOff x="0" y="0"/>
          <a:chExt cx="0" cy="0"/>
        </a:xfrm>
      </p:grpSpPr>
      <p:sp>
        <p:nvSpPr>
          <p:cNvPr id="1048608" name="Title 1"/>
          <p:cNvSpPr>
            <a:spLocks noGrp="1"/>
          </p:cNvSpPr>
          <p:nvPr>
            <p:ph type="title"/>
          </p:nvPr>
        </p:nvSpPr>
        <p:spPr/>
        <p:txBody>
          <a:bodyPr/>
          <a:p>
            <a:r>
              <a:rPr altLang="zh-CN" lang="en-US" smtClean="0"/>
              <a:t>Click to edit Master title style</a:t>
            </a:r>
            <a:endParaRPr dirty="0" lang="en-US"/>
          </a:p>
        </p:txBody>
      </p:sp>
      <p:sp>
        <p:nvSpPr>
          <p:cNvPr id="1048609"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4"/>
          <p:cNvSpPr>
            <a:spLocks noGrp="1"/>
          </p:cNvSpPr>
          <p:nvPr>
            <p:ph type="ftr" sz="quarter" idx="11"/>
          </p:nvPr>
        </p:nvSpPr>
        <p:spPr/>
        <p:txBody>
          <a:bodyPr/>
          <a:p>
            <a:endParaRPr altLang="en-US" lang="zh-CN"/>
          </a:p>
        </p:txBody>
      </p:sp>
      <p:sp>
        <p:nvSpPr>
          <p:cNvPr id="104861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7"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4"/>
          <p:cNvSpPr>
            <a:spLocks noGrp="1"/>
          </p:cNvSpPr>
          <p:nvPr>
            <p:ph type="ftr" sz="quarter" idx="11"/>
          </p:nvPr>
        </p:nvSpPr>
        <p:spPr/>
        <p:txBody>
          <a:bodyPr/>
          <a:p>
            <a:endParaRPr altLang="en-US" lang="zh-CN"/>
          </a:p>
        </p:txBody>
      </p:sp>
      <p:sp>
        <p:nvSpPr>
          <p:cNvPr id="104859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8" name=""/>
        <p:cNvGrpSpPr/>
        <p:nvPr/>
      </p:nvGrpSpPr>
      <p:grpSpPr>
        <a:xfrm>
          <a:off x="0" y="0"/>
          <a:ext cx="0" cy="0"/>
          <a:chOff x="0" y="0"/>
          <a:chExt cx="0" cy="0"/>
        </a:xfrm>
      </p:grpSpPr>
      <p:sp>
        <p:nvSpPr>
          <p:cNvPr id="1048597" name="Title 1"/>
          <p:cNvSpPr>
            <a:spLocks noGrp="1"/>
          </p:cNvSpPr>
          <p:nvPr>
            <p:ph type="title"/>
          </p:nvPr>
        </p:nvSpPr>
        <p:spPr/>
        <p:txBody>
          <a:bodyPr/>
          <a:p>
            <a:r>
              <a:rPr altLang="zh-CN" lang="en-US" smtClean="0"/>
              <a:t>Click to edit Master title style</a:t>
            </a:r>
            <a:endParaRPr dirty="0" lang="en-US"/>
          </a:p>
        </p:txBody>
      </p:sp>
      <p:sp>
        <p:nvSpPr>
          <p:cNvPr id="1048598"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4"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2"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0"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2" name="Footer Placeholder 5"/>
          <p:cNvSpPr>
            <a:spLocks noGrp="1"/>
          </p:cNvSpPr>
          <p:nvPr>
            <p:ph type="ftr" sz="quarter" idx="11"/>
          </p:nvPr>
        </p:nvSpPr>
        <p:spPr/>
        <p:txBody>
          <a:bodyPr/>
          <a:p>
            <a:endParaRPr altLang="en-US" lang="zh-CN"/>
          </a:p>
        </p:txBody>
      </p:sp>
      <p:sp>
        <p:nvSpPr>
          <p:cNvPr id="104862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3"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5"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6"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7"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0" name="Footer Placeholder 7"/>
          <p:cNvSpPr>
            <a:spLocks noGrp="1"/>
          </p:cNvSpPr>
          <p:nvPr>
            <p:ph type="ftr" sz="quarter" idx="11"/>
          </p:nvPr>
        </p:nvSpPr>
        <p:spPr/>
        <p:txBody>
          <a:bodyPr/>
          <a:p>
            <a:endParaRPr altLang="en-US" lang="zh-CN"/>
          </a:p>
        </p:txBody>
      </p:sp>
      <p:sp>
        <p:nvSpPr>
          <p:cNvPr id="1048631"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6"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0" name="Footer Placeholder 3"/>
          <p:cNvSpPr>
            <a:spLocks noGrp="1"/>
          </p:cNvSpPr>
          <p:nvPr>
            <p:ph type="ftr" sz="quarter" idx="11"/>
          </p:nvPr>
        </p:nvSpPr>
        <p:spPr/>
        <p:txBody>
          <a:bodyPr/>
          <a:p>
            <a:endParaRPr altLang="en-US" lang="zh-CN"/>
          </a:p>
        </p:txBody>
      </p:sp>
      <p:sp>
        <p:nvSpPr>
          <p:cNvPr id="104859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632"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3" name="Footer Placeholder 2"/>
          <p:cNvSpPr>
            <a:spLocks noGrp="1"/>
          </p:cNvSpPr>
          <p:nvPr>
            <p:ph type="ftr" sz="quarter" idx="11"/>
          </p:nvPr>
        </p:nvSpPr>
        <p:spPr/>
        <p:txBody>
          <a:bodyPr/>
          <a:p>
            <a:endParaRPr altLang="en-US" lang="zh-CN"/>
          </a:p>
        </p:txBody>
      </p:sp>
      <p:sp>
        <p:nvSpPr>
          <p:cNvPr id="1048634"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5"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9"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3"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4"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5"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6" name="Footer Placeholder 5"/>
          <p:cNvSpPr>
            <a:spLocks noGrp="1"/>
          </p:cNvSpPr>
          <p:nvPr>
            <p:ph type="ftr" sz="quarter" idx="11"/>
          </p:nvPr>
        </p:nvSpPr>
        <p:spPr/>
        <p:txBody>
          <a:bodyPr/>
          <a:p>
            <a:endParaRPr altLang="en-US" lang="zh-CN"/>
          </a:p>
        </p:txBody>
      </p:sp>
      <p:sp>
        <p:nvSpPr>
          <p:cNvPr id="1048607"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5" name=""/>
        <p:cNvGrpSpPr/>
        <p:nvPr/>
      </p:nvGrpSpPr>
      <p:grpSpPr>
        <a:xfrm>
          <a:off x="0" y="0"/>
          <a:ext cx="0" cy="0"/>
          <a:chOff x="0" y="0"/>
          <a:chExt cx="0" cy="0"/>
        </a:xfrm>
      </p:grpSpPr>
      <p:sp>
        <p:nvSpPr>
          <p:cNvPr id="1048586" name="Title 1"/>
          <p:cNvSpPr>
            <a:spLocks noGrp="1"/>
          </p:cNvSpPr>
          <p:nvPr>
            <p:ph type="ctrTitle"/>
          </p:nvPr>
        </p:nvSpPr>
        <p:spPr>
          <a:xfrm>
            <a:off x="0" y="-2387600"/>
            <a:ext cx="7772400" cy="2387600"/>
          </a:xfrm>
        </p:spPr>
        <p:txBody>
          <a:bodyPr/>
          <a:p>
            <a:endParaRPr altLang="zh-CN" lang="en-US"/>
          </a:p>
        </p:txBody>
      </p:sp>
      <p:sp>
        <p:nvSpPr>
          <p:cNvPr id="1048648" name=""/>
          <p:cNvSpPr txBox="1"/>
          <p:nvPr/>
        </p:nvSpPr>
        <p:spPr>
          <a:xfrm>
            <a:off x="926234" y="868679"/>
            <a:ext cx="7418930" cy="3025140"/>
          </a:xfrm>
          <a:prstGeom prst="rect"/>
        </p:spPr>
        <p:txBody>
          <a:bodyPr rtlCol="0" wrap="square">
            <a:spAutoFit/>
          </a:bodyPr>
          <a:p>
            <a:r>
              <a:rPr sz="2800" lang="en-IN">
                <a:solidFill>
                  <a:srgbClr val="000000"/>
                </a:solidFill>
              </a:rPr>
              <a:t>न्यायालय (Court)   राज्य सरकार या    केंद्र    सरकार    द्वारा   स्थापित  वह  वैधानिक  संस्था है, जिसे   नागरिक,   आपराधिक   और संवैधानिक    मामलों    के   विवादों की   सुनवाई    करने   और   उनका न्यायपूर्ण    समाधान    करने   का अधिकार    प्राप्त   है।   यह   कानून की   व्याख्या   करती  है,   नागरिकों के   अधिकारों   की   रक्षा   करती है और    समाज   में   कानून   का शासन   बनाए   रखती   है।</a:t>
            </a:r>
            <a:endParaRPr sz="2800" lang="en-IN">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49" name=""/>
          <p:cNvSpPr txBox="1"/>
          <p:nvPr/>
        </p:nvSpPr>
        <p:spPr>
          <a:xfrm>
            <a:off x="822768" y="928569"/>
            <a:ext cx="8321231" cy="1348740"/>
          </a:xfrm>
          <a:prstGeom prst="rect"/>
        </p:spPr>
        <p:txBody>
          <a:bodyPr rtlCol="0" wrap="square">
            <a:spAutoFit/>
          </a:bodyPr>
          <a:p>
            <a:r>
              <a:rPr sz="2800" lang="en-IN">
                <a:solidFill>
                  <a:srgbClr val="000000"/>
                </a:solidFill>
              </a:rPr>
              <a:t>जिला न्यायालय (District Court)अर्थ: जिला स्तर पर दीवानी (Civil) मामलों की सुनवाई करने वाली सर्वोच्च अदालत जिला न्यायालय कहलाती है।</a:t>
            </a:r>
            <a:endParaRPr sz="2800" lang="en-IN">
              <a:solidFill>
                <a:srgbClr val="000000"/>
              </a:solidFill>
            </a:endParaRPr>
          </a:p>
        </p:txBody>
      </p:sp>
      <p:sp>
        <p:nvSpPr>
          <p:cNvPr id="1048650" name=""/>
          <p:cNvSpPr txBox="1"/>
          <p:nvPr/>
        </p:nvSpPr>
        <p:spPr>
          <a:xfrm>
            <a:off x="961848" y="3251200"/>
            <a:ext cx="7252266" cy="1767840"/>
          </a:xfrm>
          <a:prstGeom prst="rect"/>
        </p:spPr>
        <p:txBody>
          <a:bodyPr rtlCol="0" wrap="square">
            <a:spAutoFit/>
          </a:bodyPr>
          <a:p>
            <a:r>
              <a:rPr sz="2800" lang="en-IN">
                <a:solidFill>
                  <a:srgbClr val="000000"/>
                </a:solidFill>
              </a:rPr>
              <a:t>कार्य: भूमि विवाद, संपत्ति, अनुबंध (contract), और परिवारिक मामलों (तलाक आदि) से जुड़े मुकदमों का निपटारा करना। इसके प्रमुख न्यायाधीश को 'जिला न्यायाधीश' कहा जाता है।</a:t>
            </a:r>
            <a:endParaRPr sz="2800" lang="en-IN">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53" name=""/>
          <p:cNvSpPr txBox="1"/>
          <p:nvPr/>
        </p:nvSpPr>
        <p:spPr>
          <a:xfrm>
            <a:off x="571720" y="770062"/>
            <a:ext cx="7595394" cy="929640"/>
          </a:xfrm>
          <a:prstGeom prst="rect"/>
        </p:spPr>
        <p:txBody>
          <a:bodyPr rtlCol="0" wrap="square">
            <a:spAutoFit/>
          </a:bodyPr>
          <a:p>
            <a:r>
              <a:rPr sz="2800" lang="en-IN">
                <a:solidFill>
                  <a:srgbClr val="000000"/>
                </a:solidFill>
              </a:rPr>
              <a:t>सत्र न्यायालय (Sessions Court)अर्थ: यह जिले के स्तर की सबसे बड़ी आपराधिक (Criminal) अदालत होती है।</a:t>
            </a:r>
            <a:endParaRPr sz="2800" lang="en-IN">
              <a:solidFill>
                <a:srgbClr val="000000"/>
              </a:solidFill>
            </a:endParaRPr>
          </a:p>
        </p:txBody>
      </p:sp>
      <p:sp>
        <p:nvSpPr>
          <p:cNvPr id="1048654" name=""/>
          <p:cNvSpPr txBox="1"/>
          <p:nvPr/>
        </p:nvSpPr>
        <p:spPr>
          <a:xfrm>
            <a:off x="848788" y="3251200"/>
            <a:ext cx="7851200" cy="1767840"/>
          </a:xfrm>
          <a:prstGeom prst="rect"/>
        </p:spPr>
        <p:txBody>
          <a:bodyPr rtlCol="0" wrap="square">
            <a:spAutoFit/>
          </a:bodyPr>
          <a:p>
            <a:r>
              <a:rPr sz="2800" lang="en-IN">
                <a:solidFill>
                  <a:srgbClr val="000000"/>
                </a:solidFill>
              </a:rPr>
              <a:t>कार्य: भूमि विवाद, संपत्ति, अनुबंध (contract), और परिवारिक मामलों (तलाक आदि) से जुड़े मुकदमों का निपटारा करना। इसके प्रमुख न्यायाधीश को 'जिला न्यायाधीश' कहा जाता है।</a:t>
            </a:r>
            <a:endParaRPr sz="2800" lang="en-I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55" name=""/>
          <p:cNvSpPr txBox="1"/>
          <p:nvPr/>
        </p:nvSpPr>
        <p:spPr>
          <a:xfrm>
            <a:off x="824436" y="559649"/>
            <a:ext cx="7528310" cy="1348741"/>
          </a:xfrm>
          <a:prstGeom prst="rect"/>
        </p:spPr>
        <p:txBody>
          <a:bodyPr rtlCol="0" wrap="square">
            <a:spAutoFit/>
          </a:bodyPr>
          <a:p>
            <a:r>
              <a:rPr sz="2800" lang="en-IN">
                <a:solidFill>
                  <a:srgbClr val="000000"/>
                </a:solidFill>
              </a:rPr>
              <a:t>उच्च न्यायालय (High Court)अर्थ: यह राज्य या केंद्र शासित प्रदेश के स्तर पर सर्वोच्च न्यायिक निकाय होता है। भारत में वर्तमान में 25 उच्च न्यायालय हैं।</a:t>
            </a:r>
            <a:endParaRPr sz="2800" lang="en-IN">
              <a:solidFill>
                <a:srgbClr val="000000"/>
              </a:solidFill>
            </a:endParaRPr>
          </a:p>
        </p:txBody>
      </p:sp>
      <p:sp>
        <p:nvSpPr>
          <p:cNvPr id="1048656" name=""/>
          <p:cNvSpPr txBox="1"/>
          <p:nvPr/>
        </p:nvSpPr>
        <p:spPr>
          <a:xfrm>
            <a:off x="930767" y="3251200"/>
            <a:ext cx="7600137" cy="2186940"/>
          </a:xfrm>
          <a:prstGeom prst="rect"/>
        </p:spPr>
        <p:txBody>
          <a:bodyPr rtlCol="0" wrap="square">
            <a:spAutoFit/>
          </a:bodyPr>
          <a:p>
            <a:r>
              <a:rPr sz="2800" lang="en-IN">
                <a:solidFill>
                  <a:srgbClr val="000000"/>
                </a:solidFill>
              </a:rPr>
              <a:t>कार्य: यह अपने राज्य के सभी अधीनस्थ (नीचले) न्यायालयों (जिला और सत्र न्यायालयों) के कार्यों पर नियंत्रण और पर्यवेक्षण रखता है। इसके अतिरिक्त, यह निचली अदालतों के फैसलों के खिलाफ अपील सुनता है और मौलिक अधिकारों की रक्षा के लिए रिट (Writ) जारी कर सकता है।</a:t>
            </a:r>
            <a:endParaRPr sz="2800" lang="en-IN">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57" name=""/>
          <p:cNvSpPr txBox="1"/>
          <p:nvPr/>
        </p:nvSpPr>
        <p:spPr>
          <a:xfrm>
            <a:off x="1031858" y="504889"/>
            <a:ext cx="7399132" cy="1348740"/>
          </a:xfrm>
          <a:prstGeom prst="rect"/>
        </p:spPr>
        <p:txBody>
          <a:bodyPr rtlCol="0" wrap="square">
            <a:spAutoFit/>
          </a:bodyPr>
          <a:p>
            <a:r>
              <a:rPr sz="2800" lang="en-IN">
                <a:solidFill>
                  <a:srgbClr val="000000"/>
                </a:solidFill>
              </a:rPr>
              <a:t>सर्वोच्च न्यायालय (Supreme Court)अर्थ: यह भारत गणराज्य का सर्वोच्च न्यायिक प्राधिकरण और अपील का अंतिम न्यायालय है। यह नई दिल्ली में स्थित है।</a:t>
            </a:r>
            <a:endParaRPr sz="2800" lang="en-IN">
              <a:solidFill>
                <a:srgbClr val="000000"/>
              </a:solidFill>
            </a:endParaRPr>
          </a:p>
        </p:txBody>
      </p:sp>
      <p:sp>
        <p:nvSpPr>
          <p:cNvPr id="1048658" name=""/>
          <p:cNvSpPr txBox="1"/>
          <p:nvPr/>
        </p:nvSpPr>
        <p:spPr>
          <a:xfrm>
            <a:off x="501226" y="3251200"/>
            <a:ext cx="7783835" cy="2186940"/>
          </a:xfrm>
          <a:prstGeom prst="rect"/>
        </p:spPr>
        <p:txBody>
          <a:bodyPr rtlCol="0" wrap="square">
            <a:spAutoFit/>
          </a:bodyPr>
          <a:p>
            <a:r>
              <a:rPr sz="2800" lang="en-IN">
                <a:solidFill>
                  <a:srgbClr val="000000"/>
                </a:solidFill>
              </a:rPr>
              <a:t>कार्य: यह देश का अंतिम अपीलीय न्यायालय है। उच्च न्यायालयों के फैसलों के खिलाफ यहाँ अपील की जा सकती है। यह संविधान का संरक्षक, मौलिक अधिकारों का रक्षक और केंद्र-राज्य या राज्यों के आपसी विवादों का निपटारा करने वाली सर्वोच्च संस्था है।</a:t>
            </a:r>
            <a:endParaRPr sz="2800" lang="en-IN">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61" name=""/>
          <p:cNvSpPr txBox="1"/>
          <p:nvPr/>
        </p:nvSpPr>
        <p:spPr>
          <a:xfrm>
            <a:off x="2285999" y="355933"/>
            <a:ext cx="4572000" cy="929640"/>
          </a:xfrm>
          <a:prstGeom prst="rect"/>
        </p:spPr>
        <p:txBody>
          <a:bodyPr rtlCol="0" wrap="square">
            <a:spAutoFit/>
          </a:bodyPr>
          <a:p>
            <a:r>
              <a:rPr sz="2800" lang="en-IN">
                <a:solidFill>
                  <a:srgbClr val="000000"/>
                </a:solidFill>
              </a:rPr>
              <a:t>न्यायालयों का महत्व (Importance)</a:t>
            </a:r>
            <a:endParaRPr sz="2800" lang="en-IN">
              <a:solidFill>
                <a:srgbClr val="000000"/>
              </a:solidFill>
            </a:endParaRPr>
          </a:p>
        </p:txBody>
      </p:sp>
      <p:sp>
        <p:nvSpPr>
          <p:cNvPr id="1048662" name=""/>
          <p:cNvSpPr txBox="1"/>
          <p:nvPr/>
        </p:nvSpPr>
        <p:spPr>
          <a:xfrm>
            <a:off x="729828" y="1587194"/>
            <a:ext cx="7421007" cy="1348740"/>
          </a:xfrm>
          <a:prstGeom prst="rect"/>
        </p:spPr>
        <p:txBody>
          <a:bodyPr rtlCol="0" wrap="square">
            <a:spAutoFit/>
          </a:bodyPr>
          <a:p>
            <a:r>
              <a:rPr sz="2800" lang="en-IN">
                <a:solidFill>
                  <a:srgbClr val="000000"/>
                </a:solidFill>
              </a:rPr>
              <a:t>कानून का शासन: यह सुनिश्चित करता है कि देश का कोई भी व्यक्ति, चाहे वह कितना भी शक्तिशाली क्यों न हो, कानून से ऊपर नहीं है।</a:t>
            </a:r>
            <a:endParaRPr sz="2800" lang="en-IN">
              <a:solidFill>
                <a:srgbClr val="000000"/>
              </a:solidFill>
            </a:endParaRPr>
          </a:p>
        </p:txBody>
      </p:sp>
      <p:sp>
        <p:nvSpPr>
          <p:cNvPr id="1048663" name=""/>
          <p:cNvSpPr txBox="1"/>
          <p:nvPr/>
        </p:nvSpPr>
        <p:spPr>
          <a:xfrm>
            <a:off x="784641" y="3251200"/>
            <a:ext cx="7322410" cy="929640"/>
          </a:xfrm>
          <a:prstGeom prst="rect"/>
        </p:spPr>
        <p:txBody>
          <a:bodyPr rtlCol="0" wrap="square">
            <a:spAutoFit/>
          </a:bodyPr>
          <a:p>
            <a:r>
              <a:rPr sz="2800" lang="en-IN">
                <a:solidFill>
                  <a:srgbClr val="000000"/>
                </a:solidFill>
              </a:rPr>
              <a:t>अधिकारों की रक्षा: यह नागरिकों के मूल अधिकारों का संरक्षक है।</a:t>
            </a:r>
            <a:endParaRPr sz="2800" lang="en-IN">
              <a:solidFill>
                <a:srgbClr val="000000"/>
              </a:solidFill>
            </a:endParaRPr>
          </a:p>
        </p:txBody>
      </p:sp>
      <p:sp>
        <p:nvSpPr>
          <p:cNvPr id="1048664" name=""/>
          <p:cNvSpPr txBox="1"/>
          <p:nvPr/>
        </p:nvSpPr>
        <p:spPr>
          <a:xfrm>
            <a:off x="708381" y="4848233"/>
            <a:ext cx="7746480" cy="1348741"/>
          </a:xfrm>
          <a:prstGeom prst="rect"/>
        </p:spPr>
        <p:txBody>
          <a:bodyPr rtlCol="0" wrap="square">
            <a:spAutoFit/>
          </a:bodyPr>
          <a:p>
            <a:r>
              <a:rPr sz="2800" lang="en-IN">
                <a:solidFill>
                  <a:srgbClr val="000000"/>
                </a:solidFill>
              </a:rPr>
              <a:t>विवादों का शांतिपूर्ण समाधान: यह बिना किसी पक्षपात के नागरिकों और सरकार के बीच के विवादों को शांतिपूर्वक सुलझाता है।</a:t>
            </a:r>
            <a:endParaRPr sz="2800" lang="en-IN">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65" name=""/>
          <p:cNvSpPr txBox="1"/>
          <p:nvPr/>
        </p:nvSpPr>
        <p:spPr>
          <a:xfrm>
            <a:off x="241291" y="592912"/>
            <a:ext cx="7789197" cy="1348740"/>
          </a:xfrm>
          <a:prstGeom prst="rect"/>
        </p:spPr>
        <p:txBody>
          <a:bodyPr rtlCol="0" wrap="square">
            <a:spAutoFit/>
          </a:bodyPr>
          <a:p>
            <a:r>
              <a:rPr sz="2800" lang="en-IN">
                <a:solidFill>
                  <a:srgbClr val="000000"/>
                </a:solidFill>
              </a:rPr>
              <a:t>संविधान की सर्वोच्चता: यह सुनिश्चित करता है कि सरकार द्वारा बनाया गया कोई भी कानून संविधान के मूल ढांचे का उल्लंघन न करे।</a:t>
            </a:r>
            <a:endParaRPr sz="2800" lang="en-IN">
              <a:solidFill>
                <a:srgbClr val="000000"/>
              </a:solidFill>
            </a:endParaRPr>
          </a:p>
        </p:txBody>
      </p:sp>
      <p:sp>
        <p:nvSpPr>
          <p:cNvPr id="1048666" name=""/>
          <p:cNvSpPr txBox="1"/>
          <p:nvPr/>
        </p:nvSpPr>
        <p:spPr>
          <a:xfrm>
            <a:off x="1051306" y="3251200"/>
            <a:ext cx="7282777" cy="510540"/>
          </a:xfrm>
          <a:prstGeom prst="rect"/>
        </p:spPr>
        <p:txBody>
          <a:bodyPr rtlCol="0" wrap="square">
            <a:spAutoFit/>
          </a:bodyPr>
          <a:p>
            <a:r>
              <a:rPr sz="2800" lang="en-IN">
                <a:solidFill>
                  <a:srgbClr val="000000"/>
                </a:solidFill>
              </a:rPr>
              <a:t>मुख्य विशेषताएं (Features)</a:t>
            </a:r>
            <a:endParaRPr sz="2800" lang="en-IN">
              <a:solidFill>
                <a:srgbClr val="000000"/>
              </a:solidFill>
            </a:endParaRPr>
          </a:p>
        </p:txBody>
      </p:sp>
      <p:sp>
        <p:nvSpPr>
          <p:cNvPr id="1048667" name=""/>
          <p:cNvSpPr txBox="1"/>
          <p:nvPr/>
        </p:nvSpPr>
        <p:spPr>
          <a:xfrm>
            <a:off x="704795" y="4158549"/>
            <a:ext cx="7731213" cy="929640"/>
          </a:xfrm>
          <a:prstGeom prst="rect"/>
        </p:spPr>
        <p:txBody>
          <a:bodyPr rtlCol="0" wrap="square">
            <a:spAutoFit/>
          </a:bodyPr>
          <a:p>
            <a:r>
              <a:rPr sz="2800" lang="en-IN">
                <a:solidFill>
                  <a:srgbClr val="000000"/>
                </a:solidFill>
              </a:rPr>
              <a:t>निष्पक्षता और स्वतंत्रता: न्यायपालिका कार्यपालिका (सरकार) के दबाव से मुक्त और स्वतंत्र होती है।</a:t>
            </a:r>
            <a:endParaRPr sz="2800" lang="en-IN">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68" name=""/>
          <p:cNvSpPr txBox="1"/>
          <p:nvPr/>
        </p:nvSpPr>
        <p:spPr>
          <a:xfrm>
            <a:off x="838084" y="516975"/>
            <a:ext cx="7910089" cy="1348741"/>
          </a:xfrm>
          <a:prstGeom prst="rect"/>
        </p:spPr>
        <p:txBody>
          <a:bodyPr rtlCol="0" wrap="square">
            <a:spAutoFit/>
          </a:bodyPr>
          <a:p>
            <a:r>
              <a:rPr sz="2800" lang="en-IN">
                <a:solidFill>
                  <a:srgbClr val="000000"/>
                </a:solidFill>
              </a:rPr>
              <a:t>एकीकृत प्रणाली: भारत की न्यायिक प्रणाली एकीकृत है, जिसका अर्थ है कि सर्वोच्च न्यायालय के फैसले सभी निचली अदालतों पर बाध्यकारी होते हैं।</a:t>
            </a:r>
            <a:endParaRPr sz="2800" lang="en-IN">
              <a:solidFill>
                <a:srgbClr val="000000"/>
              </a:solidFill>
            </a:endParaRPr>
          </a:p>
        </p:txBody>
      </p:sp>
      <p:sp>
        <p:nvSpPr>
          <p:cNvPr id="1048669" name=""/>
          <p:cNvSpPr txBox="1"/>
          <p:nvPr/>
        </p:nvSpPr>
        <p:spPr>
          <a:xfrm>
            <a:off x="790197" y="3251200"/>
            <a:ext cx="8088965" cy="1348740"/>
          </a:xfrm>
          <a:prstGeom prst="rect"/>
        </p:spPr>
        <p:txBody>
          <a:bodyPr rtlCol="0" wrap="square">
            <a:spAutoFit/>
          </a:bodyPr>
          <a:p>
            <a:r>
              <a:rPr sz="2800" lang="en-IN">
                <a:solidFill>
                  <a:srgbClr val="000000"/>
                </a:solidFill>
              </a:rPr>
              <a:t>न्यायिक समीक्षा (Judicial Review): न्यायालयों को यह अधिकार है कि यदि कोई कानून संविधान के विरुद्ध है, तो वे उसे असंवैधानिक घोषित कर सकते हैं।</a:t>
            </a:r>
            <a:endParaRPr sz="2800" lang="en-IN">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70" name=""/>
          <p:cNvSpPr txBox="1"/>
          <p:nvPr/>
        </p:nvSpPr>
        <p:spPr>
          <a:xfrm>
            <a:off x="354978" y="486528"/>
            <a:ext cx="7891778" cy="510540"/>
          </a:xfrm>
          <a:prstGeom prst="rect"/>
        </p:spPr>
        <p:txBody>
          <a:bodyPr rtlCol="0" wrap="square">
            <a:spAutoFit/>
          </a:bodyPr>
          <a:p>
            <a:r>
              <a:rPr sz="2800" lang="en-IN">
                <a:solidFill>
                  <a:srgbClr val="000000"/>
                </a:solidFill>
              </a:rPr>
              <a:t>निष्कर्ष (Conclusion)</a:t>
            </a:r>
            <a:endParaRPr sz="2800" lang="en-IN">
              <a:solidFill>
                <a:srgbClr val="000000"/>
              </a:solidFill>
            </a:endParaRPr>
          </a:p>
        </p:txBody>
      </p:sp>
      <p:sp>
        <p:nvSpPr>
          <p:cNvPr id="1048671" name=""/>
          <p:cNvSpPr txBox="1"/>
          <p:nvPr/>
        </p:nvSpPr>
        <p:spPr>
          <a:xfrm>
            <a:off x="750760" y="1740982"/>
            <a:ext cx="8083331" cy="3863340"/>
          </a:xfrm>
          <a:prstGeom prst="rect"/>
        </p:spPr>
        <p:txBody>
          <a:bodyPr rtlCol="0" wrap="square">
            <a:spAutoFit/>
          </a:bodyPr>
          <a:p>
            <a:r>
              <a:rPr sz="2800" lang="en-IN">
                <a:solidFill>
                  <a:srgbClr val="000000"/>
                </a:solidFill>
              </a:rPr>
              <a:t>न्यायिक प्रणाली में इन तीनों अदालतों की भूमिका अलग-अलग होती है, जो एक पदानुक्रम (Hierarchy) के रूप में कार्य करती हैं। जिला/सत्र न्यायालय किसी भी मामले का प्रारंभिक परीक्षण (Trial) करते हैं। यदि कोई व्यक्ति निचली अदालत (District/Sessions Court) के फैसले से संतुष्ट नहीं होता है, तो वह न्याय पाने के लिए राज्य के उच्च न्यायालय (High Court) में अपील कर सकता है। उच्च न्यायालय अंतिम अपीलीय संस्था नहीं है; इसके ऊपर देश की सर्वोच्च अदालत, 'सर्वोच्च न्यायालय' (Supreme Court) होती है।</a:t>
            </a:r>
            <a:endParaRPr sz="2800" lang="en-IN">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SM-A507FN</dc:creator>
  <dcterms:created xsi:type="dcterms:W3CDTF">2015-05-11T22:30:45Z</dcterms:created>
  <dcterms:modified xsi:type="dcterms:W3CDTF">2026-07-08T07:08:01Z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3afe49a0dda547449b3f97d5ba8480bf</vt:lpwstr>
  </property>
</Properties>
</file>